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italic.fntdata"/><Relationship Id="rId6" Type="http://schemas.openxmlformats.org/officeDocument/2006/relationships/slide" Target="slides/slide1.xml"/><Relationship Id="rId18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9a44f90b4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89a44f90b4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89a44f90b4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89a44f90b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9a44f90b4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9a44f90b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9a44f90b4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9a44f90b4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9a44f90b4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9a44f90b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9a44f90b4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89a44f90b4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9a44f90b4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89a44f90b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9a44f90b4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9a44f90b4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9a44f90b4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89a44f90b4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89a44f90b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89a44f90b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9.png"/><Relationship Id="rId7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of Chicago E-Scooter Pilot Program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Charlie Marshall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Civ 495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 June 2020</a:t>
            </a:r>
            <a:endParaRPr/>
          </a:p>
        </p:txBody>
      </p:sp>
      <p:pic>
        <p:nvPicPr>
          <p:cNvPr descr="City of Chicago :: E-Scooter Share Pilot Program"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1325" y="3172900"/>
            <a:ext cx="4286250" cy="1294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title"/>
          </p:nvPr>
        </p:nvSpPr>
        <p:spPr>
          <a:xfrm>
            <a:off x="727650" y="577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Results</a:t>
            </a:r>
            <a:endParaRPr/>
          </a:p>
        </p:txBody>
      </p:sp>
      <p:sp>
        <p:nvSpPr>
          <p:cNvPr id="154" name="Google Shape;154;p22"/>
          <p:cNvSpPr txBox="1"/>
          <p:nvPr>
            <p:ph idx="1" type="body"/>
          </p:nvPr>
        </p:nvSpPr>
        <p:spPr>
          <a:xfrm>
            <a:off x="729450" y="1426900"/>
            <a:ext cx="7688700" cy="29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2851" y="1323175"/>
            <a:ext cx="3695799" cy="32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727650" y="6115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Conclusion/Takeaways:</a:t>
            </a:r>
            <a:endParaRPr/>
          </a:p>
        </p:txBody>
      </p:sp>
      <p:sp>
        <p:nvSpPr>
          <p:cNvPr id="161" name="Google Shape;161;p23"/>
          <p:cNvSpPr txBox="1"/>
          <p:nvPr>
            <p:ph idx="1" type="body"/>
          </p:nvPr>
        </p:nvSpPr>
        <p:spPr>
          <a:xfrm>
            <a:off x="729450" y="1348625"/>
            <a:ext cx="7688700" cy="3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Interesting Community areas: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Lake View, Near West Side, Near North Side, Lincoln Park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All these areas are mainly on north side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Takeaways: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Good at predicting when the peaks and valleys would be on new data, but not magnitude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Most areas have daily demand between 0-500 trips, good at predicting this\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Feature engineering: dropping unimportant features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Potential Future Work: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Improve </a:t>
            </a:r>
            <a:r>
              <a:rPr lang="en"/>
              <a:t>forecasting</a:t>
            </a:r>
            <a:r>
              <a:rPr lang="en"/>
              <a:t> in areas with higher demand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Forecasting</a:t>
            </a:r>
            <a:r>
              <a:rPr lang="en"/>
              <a:t> for longer trips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7650" y="577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Contents: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/>
              <a:t>Topic Introduction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/>
              <a:t>Exploratory Data Analysis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/>
              <a:t>Modeling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/>
              <a:t>Conclusions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7650" y="6001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1425575"/>
            <a:ext cx="7688700" cy="29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According to National Household Travel Survey in 2009, 50 percent of all trips are 3 miles or less. However, 72 percent of these trips are driven.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Ridesharing and E-scooter enthusiasts believe that E-Scooters present an exciting way to travel short distances, decreasing road congestion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Pilot Program took place from June 15th to October 15th mainly within a clearly defined “pilot area” which was chosen because of diversity within the area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7650" y="565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729450" y="1368550"/>
            <a:ext cx="7688700" cy="29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E-Scooter Trips: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from Chicago Data Portal, 700k trips in 3 month period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Start/End time, Start/End Community Area, Start/End Census Tract, Distance, Duration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Chicago Community Area Data: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From two sources giving CCA profiles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Includes info such as income, race, transportation, housing, etc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Weather Data: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Hourly weatherly data for Chicago-land area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727650" y="6072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Data: Preprocessing</a:t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729450" y="1378275"/>
            <a:ext cx="7688700" cy="29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Trips: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Tips under 1 min and under a quarter mile were dropped. This is common procedure from other analysis of same data to reduce “cyclical trips”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Data Frame created for daily demand for e-scooters within each community area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Missing demand values were assumed that there were no trips (no demand) during that day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Training data = within pilot area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Testing data = outside pilot area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727650" y="611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Analysis: Community Areas</a:t>
            </a:r>
            <a:endParaRPr/>
          </a:p>
        </p:txBody>
      </p:sp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1751" y="1404898"/>
            <a:ext cx="2982777" cy="1793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2425" y="1396838"/>
            <a:ext cx="2982774" cy="1809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051" y="1403700"/>
            <a:ext cx="2982775" cy="179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5875" y="3207707"/>
            <a:ext cx="2982775" cy="1792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69700" y="3207400"/>
            <a:ext cx="2968975" cy="179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729450" y="577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Analysis: Aggregate Level</a:t>
            </a:r>
            <a:endParaRPr/>
          </a:p>
        </p:txBody>
      </p:sp>
      <p:sp>
        <p:nvSpPr>
          <p:cNvPr id="129" name="Google Shape;129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6826" y="2873825"/>
            <a:ext cx="2853951" cy="1911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3439" y="1303800"/>
            <a:ext cx="2853962" cy="19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447" y="1397975"/>
            <a:ext cx="2946089" cy="19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727650" y="565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Analysis: Time Series</a:t>
            </a:r>
            <a:endParaRPr/>
          </a:p>
        </p:txBody>
      </p:sp>
      <p:sp>
        <p:nvSpPr>
          <p:cNvPr id="138" name="Google Shape;138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4575" y="1244900"/>
            <a:ext cx="5746627" cy="368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729450" y="6229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/>
          </a:p>
        </p:txBody>
      </p:sp>
      <p:sp>
        <p:nvSpPr>
          <p:cNvPr id="145" name="Google Shape;145;p21"/>
          <p:cNvSpPr txBox="1"/>
          <p:nvPr>
            <p:ph idx="1" type="body"/>
          </p:nvPr>
        </p:nvSpPr>
        <p:spPr>
          <a:xfrm>
            <a:off x="729450" y="1482000"/>
            <a:ext cx="7688700" cy="28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Three different models used: LSTM, XGBoost, and RF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Training Metrics: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XGB: mse = 0.08, mae = 0.23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RF: mse = 708, mae = 11.3</a:t>
            </a:r>
            <a:endParaRPr/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0674" y="685089"/>
            <a:ext cx="2080075" cy="1886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0675" y="2533917"/>
            <a:ext cx="2236201" cy="2027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9225" y="3179300"/>
            <a:ext cx="3962250" cy="144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